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8"/>
  </p:notesMasterIdLst>
  <p:sldIdLst>
    <p:sldId id="257" r:id="rId4"/>
    <p:sldId id="264" r:id="rId5"/>
    <p:sldId id="261" r:id="rId6"/>
    <p:sldId id="262" r:id="rId7"/>
    <p:sldId id="268" r:id="rId9"/>
    <p:sldId id="269" r:id="rId10"/>
    <p:sldId id="270" r:id="rId11"/>
    <p:sldId id="272" r:id="rId12"/>
    <p:sldId id="273" r:id="rId13"/>
    <p:sldId id="274" r:id="rId14"/>
    <p:sldId id="275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射雕英雄传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03520" y="854600"/>
            <a:ext cx="4680000" cy="1198800"/>
          </a:xfrm>
        </p:spPr>
        <p:txBody>
          <a:bodyPr anchor="ctr">
            <a:noAutofit/>
          </a:bodyPr>
          <a:lstStyle>
            <a:lvl1pPr algn="dist"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03519" y="2270300"/>
            <a:ext cx="4680000" cy="1158700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603519" y="2161344"/>
            <a:ext cx="46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057400" y="901700"/>
            <a:ext cx="8077200" cy="480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9"/>
          <p:cNvSpPr txBox="1">
            <a:spLocks noChangeArrowheads="1"/>
          </p:cNvSpPr>
          <p:nvPr/>
        </p:nvSpPr>
        <p:spPr bwMode="auto">
          <a:xfrm>
            <a:off x="346075" y="1455738"/>
            <a:ext cx="4002088" cy="186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11500" dirty="0" smtClean="0">
                <a:solidFill>
                  <a:srgbClr val="775F49"/>
                </a:solidFill>
                <a:latin typeface="Impact" panose="020B0806030902050204" pitchFamily="34" charset="0"/>
                <a:ea typeface="华文琥珀" panose="02010800040101010101" pitchFamily="2" charset="-122"/>
              </a:rPr>
              <a:t>2018</a:t>
            </a:r>
            <a:endParaRPr lang="zh-CN" altLang="en-US" sz="11500" dirty="0" smtClean="0">
              <a:solidFill>
                <a:srgbClr val="775F49"/>
              </a:solidFill>
              <a:latin typeface="Impact" panose="020B0806030902050204" pitchFamily="34" charset="0"/>
              <a:ea typeface="华文琥珀" panose="02010800040101010101" pitchFamily="2" charset="-122"/>
            </a:endParaRPr>
          </a:p>
        </p:txBody>
      </p:sp>
      <p:pic>
        <p:nvPicPr>
          <p:cNvPr id="5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-57150"/>
            <a:ext cx="10075863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46075" y="3022602"/>
            <a:ext cx="8264525" cy="1069974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6075" y="4092576"/>
            <a:ext cx="6283325" cy="441324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D9E00-9F2F-439A-B56C-C4219ABD715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86367-709F-4DBD-9473-75C5BE1A2B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0C05C-77E4-40B0-B50A-630DDB244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4AA61-229B-47EE-8AF5-98731F4B77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/>
          <p:nvPr/>
        </p:nvGrpSpPr>
        <p:grpSpPr bwMode="auto">
          <a:xfrm>
            <a:off x="2355850" y="2197101"/>
            <a:ext cx="2654300" cy="2289174"/>
            <a:chOff x="0" y="0"/>
            <a:chExt cx="1897234" cy="1635546"/>
          </a:xfrm>
          <a:solidFill>
            <a:srgbClr val="775F49"/>
          </a:solidFill>
        </p:grpSpPr>
        <p:sp>
          <p:nvSpPr>
            <p:cNvPr id="5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  <p:grpSp>
          <p:nvGrpSpPr>
            <p:cNvPr id="6" name="组合 18"/>
            <p:cNvGrpSpPr/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  <a:grpFill/>
          </p:grpSpPr>
          <p:sp>
            <p:nvSpPr>
              <p:cNvPr id="7" name="任意多边形 17"/>
              <p:cNvSpPr/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318786 w 1661770"/>
                  <a:gd name="T1" fmla="*/ 1571220 h 1432560"/>
                  <a:gd name="T2" fmla="*/ 833777 w 1661770"/>
                  <a:gd name="T3" fmla="*/ 1867294 h 1432560"/>
                  <a:gd name="T4" fmla="*/ 466824 w 1661770"/>
                  <a:gd name="T5" fmla="*/ 1867294 h 1432560"/>
                  <a:gd name="T6" fmla="*/ 318786 w 1661770"/>
                  <a:gd name="T7" fmla="*/ 1571220 h 1432560"/>
                  <a:gd name="T8" fmla="*/ 127543 w 1661770"/>
                  <a:gd name="T9" fmla="*/ 678562 h 1432560"/>
                  <a:gd name="T10" fmla="*/ 100952 w 1661770"/>
                  <a:gd name="T11" fmla="*/ 1135551 h 1432560"/>
                  <a:gd name="T12" fmla="*/ 0 w 1661770"/>
                  <a:gd name="T13" fmla="*/ 933647 h 1432560"/>
                  <a:gd name="T14" fmla="*/ 127543 w 1661770"/>
                  <a:gd name="T15" fmla="*/ 678562 h 1432560"/>
                  <a:gd name="T16" fmla="*/ 1833801 w 1661770"/>
                  <a:gd name="T17" fmla="*/ 1598167 h 1432560"/>
                  <a:gd name="T18" fmla="*/ 1699238 w 1661770"/>
                  <a:gd name="T19" fmla="*/ 1867294 h 1432560"/>
                  <a:gd name="T20" fmla="*/ 1427808 w 1661770"/>
                  <a:gd name="T21" fmla="*/ 1867294 h 1432560"/>
                  <a:gd name="T22" fmla="*/ 1833801 w 1661770"/>
                  <a:gd name="T23" fmla="*/ 1598167 h 1432560"/>
                  <a:gd name="T24" fmla="*/ 738252 w 1661770"/>
                  <a:gd name="T25" fmla="*/ 0 h 1432560"/>
                  <a:gd name="T26" fmla="*/ 332261 w 1661770"/>
                  <a:gd name="T27" fmla="*/ 269127 h 1432560"/>
                  <a:gd name="T28" fmla="*/ 466824 w 1661770"/>
                  <a:gd name="T29" fmla="*/ 0 h 1432560"/>
                  <a:gd name="T30" fmla="*/ 738252 w 1661770"/>
                  <a:gd name="T31" fmla="*/ 0 h 1432560"/>
                  <a:gd name="T32" fmla="*/ 2065110 w 1661770"/>
                  <a:gd name="T33" fmla="*/ 731743 h 1432560"/>
                  <a:gd name="T34" fmla="*/ 2166062 w 1661770"/>
                  <a:gd name="T35" fmla="*/ 933647 h 1432560"/>
                  <a:gd name="T36" fmla="*/ 2038519 w 1661770"/>
                  <a:gd name="T37" fmla="*/ 1188732 h 1432560"/>
                  <a:gd name="T38" fmla="*/ 2065110 w 1661770"/>
                  <a:gd name="T39" fmla="*/ 731743 h 1432560"/>
                  <a:gd name="T40" fmla="*/ 1699238 w 1661770"/>
                  <a:gd name="T41" fmla="*/ 0 h 1432560"/>
                  <a:gd name="T42" fmla="*/ 1847276 w 1661770"/>
                  <a:gd name="T43" fmla="*/ 296075 h 1432560"/>
                  <a:gd name="T44" fmla="*/ 1332287 w 1661770"/>
                  <a:gd name="T45" fmla="*/ 0 h 1432560"/>
                  <a:gd name="T46" fmla="*/ 1699238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 smtClean="0"/>
              </a:p>
            </p:txBody>
          </p:sp>
        </p:grpSp>
      </p:grpSp>
      <p:pic>
        <p:nvPicPr>
          <p:cNvPr id="9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6350" y="3601244"/>
            <a:ext cx="5797550" cy="8096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6350" y="4424364"/>
            <a:ext cx="5797550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01385-E6F0-4C41-9E55-59AD27BF8C96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6F181-5286-452E-A5FB-BC07EB162C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E2343-0C3A-4D07-BFF3-B17B4C3A6A2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E69CB-627B-4B3F-9C2D-3E12C37335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573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91325"/>
            <a:ext cx="5157787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573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91325"/>
            <a:ext cx="5183188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3BCE1-1E93-4A46-A7AE-04EBAB3CD2A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A4B72-0482-4443-BFCF-C3FA533C9E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21"/>
          <p:cNvSpPr>
            <a:spLocks noChangeArrowheads="1"/>
          </p:cNvSpPr>
          <p:nvPr/>
        </p:nvSpPr>
        <p:spPr bwMode="auto">
          <a:xfrm rot="556867">
            <a:off x="2719388" y="2722563"/>
            <a:ext cx="1698625" cy="1463675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775F49"/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 smtClean="0"/>
          </a:p>
        </p:txBody>
      </p:sp>
      <p:grpSp>
        <p:nvGrpSpPr>
          <p:cNvPr id="6" name="组合 18"/>
          <p:cNvGrpSpPr/>
          <p:nvPr/>
        </p:nvGrpSpPr>
        <p:grpSpPr bwMode="auto">
          <a:xfrm rot="2198315">
            <a:off x="2241550" y="2309813"/>
            <a:ext cx="2654300" cy="2289176"/>
            <a:chOff x="0" y="0"/>
            <a:chExt cx="1897234" cy="1635546"/>
          </a:xfrm>
          <a:solidFill>
            <a:srgbClr val="775F49"/>
          </a:solidFill>
        </p:grpSpPr>
        <p:sp>
          <p:nvSpPr>
            <p:cNvPr id="7" name="任意多边形 17"/>
            <p:cNvSpPr/>
            <p:nvPr/>
          </p:nvSpPr>
          <p:spPr bwMode="auto">
            <a:xfrm rot="19973985">
              <a:off x="0" y="0"/>
              <a:ext cx="1897234" cy="1635546"/>
            </a:xfrm>
            <a:custGeom>
              <a:avLst/>
              <a:gdLst>
                <a:gd name="T0" fmla="*/ 363956 w 1661770"/>
                <a:gd name="T1" fmla="*/ 1793853 h 1432560"/>
                <a:gd name="T2" fmla="*/ 951919 w 1661770"/>
                <a:gd name="T3" fmla="*/ 2131879 h 1432560"/>
                <a:gd name="T4" fmla="*/ 532970 w 1661770"/>
                <a:gd name="T5" fmla="*/ 2131879 h 1432560"/>
                <a:gd name="T6" fmla="*/ 363956 w 1661770"/>
                <a:gd name="T7" fmla="*/ 1793853 h 1432560"/>
                <a:gd name="T8" fmla="*/ 145615 w 1661770"/>
                <a:gd name="T9" fmla="*/ 774711 h 1432560"/>
                <a:gd name="T10" fmla="*/ 115256 w 1661770"/>
                <a:gd name="T11" fmla="*/ 1296452 h 1432560"/>
                <a:gd name="T12" fmla="*/ 0 w 1661770"/>
                <a:gd name="T13" fmla="*/ 1065940 h 1432560"/>
                <a:gd name="T14" fmla="*/ 145615 w 1661770"/>
                <a:gd name="T15" fmla="*/ 774711 h 1432560"/>
                <a:gd name="T16" fmla="*/ 2093641 w 1661770"/>
                <a:gd name="T17" fmla="*/ 1824619 h 1432560"/>
                <a:gd name="T18" fmla="*/ 1940011 w 1661770"/>
                <a:gd name="T19" fmla="*/ 2131879 h 1432560"/>
                <a:gd name="T20" fmla="*/ 1630121 w 1661770"/>
                <a:gd name="T21" fmla="*/ 2131879 h 1432560"/>
                <a:gd name="T22" fmla="*/ 2093641 w 1661770"/>
                <a:gd name="T23" fmla="*/ 1824619 h 1432560"/>
                <a:gd name="T24" fmla="*/ 842858 w 1661770"/>
                <a:gd name="T25" fmla="*/ 0 h 1432560"/>
                <a:gd name="T26" fmla="*/ 379341 w 1661770"/>
                <a:gd name="T27" fmla="*/ 307261 h 1432560"/>
                <a:gd name="T28" fmla="*/ 532970 w 1661770"/>
                <a:gd name="T29" fmla="*/ 0 h 1432560"/>
                <a:gd name="T30" fmla="*/ 842858 w 1661770"/>
                <a:gd name="T31" fmla="*/ 0 h 1432560"/>
                <a:gd name="T32" fmla="*/ 2357725 w 1661770"/>
                <a:gd name="T33" fmla="*/ 835427 h 1432560"/>
                <a:gd name="T34" fmla="*/ 2472982 w 1661770"/>
                <a:gd name="T35" fmla="*/ 1065940 h 1432560"/>
                <a:gd name="T36" fmla="*/ 2327366 w 1661770"/>
                <a:gd name="T37" fmla="*/ 1357169 h 1432560"/>
                <a:gd name="T38" fmla="*/ 2357725 w 1661770"/>
                <a:gd name="T39" fmla="*/ 835427 h 1432560"/>
                <a:gd name="T40" fmla="*/ 1940011 w 1661770"/>
                <a:gd name="T41" fmla="*/ 0 h 1432560"/>
                <a:gd name="T42" fmla="*/ 2109025 w 1661770"/>
                <a:gd name="T43" fmla="*/ 338027 h 1432560"/>
                <a:gd name="T44" fmla="*/ 1521065 w 1661770"/>
                <a:gd name="T45" fmla="*/ 0 h 1432560"/>
                <a:gd name="T46" fmla="*/ 1940011 w 1661770"/>
                <a:gd name="T47" fmla="*/ 0 h 14325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61770" h="1432560">
                  <a:moveTo>
                    <a:pt x="244568" y="1205416"/>
                  </a:moveTo>
                  <a:lnTo>
                    <a:pt x="639661" y="1432560"/>
                  </a:lnTo>
                  <a:lnTo>
                    <a:pt x="358140" y="1432560"/>
                  </a:lnTo>
                  <a:lnTo>
                    <a:pt x="244568" y="1205416"/>
                  </a:lnTo>
                  <a:close/>
                  <a:moveTo>
                    <a:pt x="97849" y="520582"/>
                  </a:moveTo>
                  <a:lnTo>
                    <a:pt x="77449" y="871178"/>
                  </a:lnTo>
                  <a:lnTo>
                    <a:pt x="0" y="716280"/>
                  </a:lnTo>
                  <a:lnTo>
                    <a:pt x="97849" y="520582"/>
                  </a:lnTo>
                  <a:close/>
                  <a:moveTo>
                    <a:pt x="1406865" y="1226090"/>
                  </a:moveTo>
                  <a:lnTo>
                    <a:pt x="1303630" y="1432560"/>
                  </a:lnTo>
                  <a:lnTo>
                    <a:pt x="1095393" y="1432560"/>
                  </a:lnTo>
                  <a:lnTo>
                    <a:pt x="1406865" y="1226090"/>
                  </a:lnTo>
                  <a:close/>
                  <a:moveTo>
                    <a:pt x="566376" y="0"/>
                  </a:moveTo>
                  <a:lnTo>
                    <a:pt x="254905" y="206470"/>
                  </a:lnTo>
                  <a:lnTo>
                    <a:pt x="358140" y="0"/>
                  </a:lnTo>
                  <a:lnTo>
                    <a:pt x="566376" y="0"/>
                  </a:lnTo>
                  <a:close/>
                  <a:moveTo>
                    <a:pt x="1584321" y="561382"/>
                  </a:moveTo>
                  <a:lnTo>
                    <a:pt x="1661770" y="716280"/>
                  </a:lnTo>
                  <a:lnTo>
                    <a:pt x="1563921" y="911978"/>
                  </a:lnTo>
                  <a:lnTo>
                    <a:pt x="1584321" y="561382"/>
                  </a:lnTo>
                  <a:close/>
                  <a:moveTo>
                    <a:pt x="1303630" y="0"/>
                  </a:moveTo>
                  <a:lnTo>
                    <a:pt x="1417202" y="227144"/>
                  </a:lnTo>
                  <a:lnTo>
                    <a:pt x="1022110" y="0"/>
                  </a:lnTo>
                  <a:lnTo>
                    <a:pt x="130363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六边形 15"/>
            <p:cNvSpPr>
              <a:spLocks noChangeArrowheads="1"/>
            </p:cNvSpPr>
            <p:nvPr/>
          </p:nvSpPr>
          <p:spPr bwMode="auto">
            <a:xfrm rot="160600">
              <a:off x="134173" y="115667"/>
              <a:ext cx="1628888" cy="140421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2731135" y="2871788"/>
            <a:ext cx="171323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Bireun"/>
              </a:rPr>
              <a:t>End</a:t>
            </a:r>
            <a:endParaRPr lang="zh-CN" altLang="en-US" sz="6000" dirty="0" smtClean="0">
              <a:solidFill>
                <a:schemeClr val="bg1"/>
              </a:solidFill>
              <a:latin typeface="Bireun"/>
            </a:endParaRPr>
          </a:p>
        </p:txBody>
      </p:sp>
      <p:grpSp>
        <p:nvGrpSpPr>
          <p:cNvPr id="10" name="组合 34"/>
          <p:cNvGrpSpPr/>
          <p:nvPr/>
        </p:nvGrpSpPr>
        <p:grpSpPr bwMode="auto">
          <a:xfrm>
            <a:off x="7262813" y="177800"/>
            <a:ext cx="4694237" cy="825500"/>
            <a:chOff x="0" y="0"/>
            <a:chExt cx="5657712" cy="995624"/>
          </a:xfrm>
        </p:grpSpPr>
        <p:cxnSp>
          <p:nvCxnSpPr>
            <p:cNvPr id="11" name="直接连接符 219"/>
            <p:cNvCxnSpPr>
              <a:cxnSpLocks noChangeShapeType="1"/>
            </p:cNvCxnSpPr>
            <p:nvPr/>
          </p:nvCxnSpPr>
          <p:spPr bwMode="auto">
            <a:xfrm>
              <a:off x="0" y="497812"/>
              <a:ext cx="5111750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Freeform 119"/>
            <p:cNvSpPr/>
            <p:nvPr/>
          </p:nvSpPr>
          <p:spPr bwMode="auto">
            <a:xfrm rot="-914136">
              <a:off x="2556355" y="220076"/>
              <a:ext cx="562762" cy="555472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19"/>
            <p:cNvSpPr/>
            <p:nvPr/>
          </p:nvSpPr>
          <p:spPr bwMode="auto">
            <a:xfrm rot="-914136">
              <a:off x="3499710" y="127955"/>
              <a:ext cx="749422" cy="73971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19"/>
            <p:cNvSpPr/>
            <p:nvPr/>
          </p:nvSpPr>
          <p:spPr bwMode="auto">
            <a:xfrm rot="-914136">
              <a:off x="4649022" y="0"/>
              <a:ext cx="1008690" cy="99562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5" name="直接连接符 219"/>
          <p:cNvCxnSpPr>
            <a:cxnSpLocks noChangeShapeType="1"/>
          </p:cNvCxnSpPr>
          <p:nvPr/>
        </p:nvCxnSpPr>
        <p:spPr bwMode="auto">
          <a:xfrm flipV="1">
            <a:off x="11539538" y="590550"/>
            <a:ext cx="0" cy="1266825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2104" y="1979388"/>
            <a:ext cx="5660855" cy="1614263"/>
          </a:xfrm>
        </p:spPr>
        <p:txBody>
          <a:bodyPr/>
          <a:lstStyle>
            <a:lvl1pPr>
              <a:defRPr sz="96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22104" y="3657229"/>
            <a:ext cx="5660855" cy="673987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idx="13"/>
          </p:nvPr>
        </p:nvSpPr>
        <p:spPr>
          <a:xfrm>
            <a:off x="4929141" y="4409956"/>
            <a:ext cx="5653818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4EDE6-B39A-487A-BD25-2CA3C385AD73}" type="datetimeFigureOut">
              <a:rPr lang="zh-CN" altLang="en-US"/>
            </a:fld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3AF9-7462-4546-BD27-064F3E36D7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DBFA7-11BE-4737-B6C1-BA78D0F4D29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CEF2A-4FEA-4666-97C4-B71E432AF3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lnSpc>
                <a:spcPct val="12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E3145-7DAF-4E10-B1AC-C1F36D2806C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52480-7345-440B-8741-7DB767B748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AEF7E-479D-4EFC-9CB5-473124B6B1C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8BEF2-D0CA-4E99-98ED-42C2F79EE0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944634"/>
          </a:xfrm>
          <a:custGeom>
            <a:avLst/>
            <a:gdLst>
              <a:gd name="connsiteX0" fmla="*/ 0 w 12192000"/>
              <a:gd name="connsiteY0" fmla="*/ 0 h 944634"/>
              <a:gd name="connsiteX1" fmla="*/ 12192000 w 12192000"/>
              <a:gd name="connsiteY1" fmla="*/ 0 h 944634"/>
              <a:gd name="connsiteX2" fmla="*/ 12192000 w 12192000"/>
              <a:gd name="connsiteY2" fmla="*/ 944634 h 944634"/>
              <a:gd name="connsiteX3" fmla="*/ 0 w 12192000"/>
              <a:gd name="connsiteY3" fmla="*/ 944634 h 94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4634">
                <a:moveTo>
                  <a:pt x="0" y="0"/>
                </a:moveTo>
                <a:lnTo>
                  <a:pt x="12192000" y="0"/>
                </a:lnTo>
                <a:lnTo>
                  <a:pt x="12192000" y="944634"/>
                </a:lnTo>
                <a:lnTo>
                  <a:pt x="0" y="944634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4100" y="0"/>
            <a:ext cx="5829300" cy="94463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7164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2450"/>
            <a:ext cx="10515600" cy="5486400"/>
          </a:xfrm>
        </p:spPr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0150D-49F6-4C18-B64B-8B925E86A43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77E95-CCBB-41F5-842D-745CD7B02A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72415" y="3374794"/>
            <a:ext cx="3140012" cy="1500187"/>
          </a:xfrm>
        </p:spPr>
        <p:txBody>
          <a:bodyPr anchor="t">
            <a:noAutofit/>
          </a:bodyPr>
          <a:lstStyle>
            <a:lvl1pPr marL="0" indent="0" algn="dist"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072415" y="3182846"/>
            <a:ext cx="3140012" cy="2"/>
          </a:xfrm>
          <a:prstGeom prst="line">
            <a:avLst/>
          </a:prstGeom>
          <a:ln w="127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944634"/>
          </a:xfrm>
          <a:custGeom>
            <a:avLst/>
            <a:gdLst>
              <a:gd name="connsiteX0" fmla="*/ 0 w 12192000"/>
              <a:gd name="connsiteY0" fmla="*/ 0 h 944634"/>
              <a:gd name="connsiteX1" fmla="*/ 12192000 w 12192000"/>
              <a:gd name="connsiteY1" fmla="*/ 0 h 944634"/>
              <a:gd name="connsiteX2" fmla="*/ 12192000 w 12192000"/>
              <a:gd name="connsiteY2" fmla="*/ 944634 h 944634"/>
              <a:gd name="connsiteX3" fmla="*/ 0 w 12192000"/>
              <a:gd name="connsiteY3" fmla="*/ 944634 h 94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4634">
                <a:moveTo>
                  <a:pt x="0" y="0"/>
                </a:moveTo>
                <a:lnTo>
                  <a:pt x="12192000" y="0"/>
                </a:lnTo>
                <a:lnTo>
                  <a:pt x="12192000" y="944634"/>
                </a:lnTo>
                <a:lnTo>
                  <a:pt x="0" y="944634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8700" y="0"/>
            <a:ext cx="5689600" cy="9446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46200"/>
            <a:ext cx="5181600" cy="48307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46200"/>
            <a:ext cx="5181600" cy="48307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57276" y="1048200"/>
            <a:ext cx="5962648" cy="1325563"/>
          </a:xfrm>
        </p:spPr>
        <p:txBody>
          <a:bodyPr anchor="b">
            <a:normAutofit/>
          </a:bodyPr>
          <a:lstStyle>
            <a:lvl1pPr algn="dist"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057275" y="2501901"/>
            <a:ext cx="5962649" cy="774700"/>
          </a:xfrm>
        </p:spPr>
        <p:txBody>
          <a:bodyPr anchor="t"/>
          <a:lstStyle>
            <a:lvl1pPr marL="0" indent="0" algn="dist">
              <a:buNone/>
              <a:defRPr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944634"/>
          </a:xfrm>
          <a:custGeom>
            <a:avLst/>
            <a:gdLst>
              <a:gd name="connsiteX0" fmla="*/ 0 w 12192000"/>
              <a:gd name="connsiteY0" fmla="*/ 0 h 944634"/>
              <a:gd name="connsiteX1" fmla="*/ 12192000 w 12192000"/>
              <a:gd name="connsiteY1" fmla="*/ 0 h 944634"/>
              <a:gd name="connsiteX2" fmla="*/ 12192000 w 12192000"/>
              <a:gd name="connsiteY2" fmla="*/ 944634 h 944634"/>
              <a:gd name="connsiteX3" fmla="*/ 0 w 12192000"/>
              <a:gd name="connsiteY3" fmla="*/ 944634 h 94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4634">
                <a:moveTo>
                  <a:pt x="0" y="0"/>
                </a:moveTo>
                <a:lnTo>
                  <a:pt x="12192000" y="0"/>
                </a:lnTo>
                <a:lnTo>
                  <a:pt x="12192000" y="944634"/>
                </a:lnTo>
                <a:lnTo>
                  <a:pt x="0" y="944634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1C80-053A-4921-B2D0-BDD7242727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D1C80-053A-4921-B2D0-BDD72427276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1DEE2-E86A-4679-AE29-254B7E4BB9A0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876982F-8771-4BE7-B9AD-2288B8EA61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A0742C-0B35-4EFD-8103-6F8FE977C3D3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40460" y="854710"/>
            <a:ext cx="6936105" cy="1198880"/>
          </a:xfrm>
        </p:spPr>
        <p:txBody>
          <a:bodyPr/>
          <a:lstStyle/>
          <a:p>
            <a:r>
              <a:rPr lang="zh-CN" altLang="en-US" sz="6000" dirty="0">
                <a:latin typeface="楷体" panose="02010609060101010101" charset="-122"/>
                <a:ea typeface="楷体" panose="02010609060101010101" charset="-122"/>
              </a:rPr>
              <a:t>《射雕英雄传》</a:t>
            </a:r>
            <a:endParaRPr lang="zh-CN" altLang="en-US" sz="60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1529080" y="2270125"/>
            <a:ext cx="2902585" cy="397510"/>
          </a:xfrm>
        </p:spPr>
        <p:txBody>
          <a:bodyPr>
            <a:noAutofit/>
          </a:bodyPr>
          <a:lstStyle/>
          <a:p>
            <a:r>
              <a:rPr lang="zh-CN" altLang="en-US" sz="1800" dirty="0">
                <a:solidFill>
                  <a:srgbClr val="FDFDFD"/>
                </a:solidFill>
                <a:latin typeface="Kartika" panose="02020503030404060203" pitchFamily="18" charset="0"/>
                <a:ea typeface="方正姚体" panose="02010601030101010101" pitchFamily="2" charset="-122"/>
              </a:rPr>
              <a:t>初二（</a:t>
            </a:r>
            <a:r>
              <a:rPr lang="en-US" altLang="zh-CN" sz="1800" dirty="0">
                <a:solidFill>
                  <a:srgbClr val="FDFDFD"/>
                </a:solidFill>
                <a:latin typeface="Kartika" panose="02020503030404060203" pitchFamily="18" charset="0"/>
                <a:ea typeface="方正姚体" panose="02010601030101010101" pitchFamily="2" charset="-122"/>
              </a:rPr>
              <a:t>18</a:t>
            </a:r>
            <a:r>
              <a:rPr lang="zh-CN" altLang="en-US" sz="1800" dirty="0">
                <a:solidFill>
                  <a:srgbClr val="FDFDFD"/>
                </a:solidFill>
                <a:latin typeface="Kartika" panose="02020503030404060203" pitchFamily="18" charset="0"/>
                <a:ea typeface="方正姚体" panose="02010601030101010101" pitchFamily="2" charset="-122"/>
              </a:rPr>
              <a:t>）班 王陈颖艺</a:t>
            </a:r>
            <a:endParaRPr lang="zh-CN" altLang="en-US" sz="1800" dirty="0">
              <a:solidFill>
                <a:srgbClr val="FDFDFD"/>
              </a:solidFill>
              <a:latin typeface="Kartika" panose="02020503030404060203" pitchFamily="18" charset="0"/>
              <a:ea typeface="方正姚体" panose="02010601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206171" y="1928188"/>
            <a:ext cx="8051734" cy="0"/>
          </a:xfrm>
          <a:prstGeom prst="line">
            <a:avLst/>
          </a:prstGeom>
          <a:noFill/>
          <a:ln w="25400" cap="flat" cmpd="sng">
            <a:solidFill>
              <a:schemeClr val="bg1">
                <a:lumMod val="65000"/>
              </a:schemeClr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1580375" y="5104277"/>
            <a:ext cx="8172953" cy="0"/>
          </a:xfrm>
          <a:prstGeom prst="line">
            <a:avLst/>
          </a:prstGeom>
          <a:noFill/>
          <a:ln w="25400" cap="flat" cmpd="sng">
            <a:solidFill>
              <a:schemeClr val="bg1">
                <a:lumMod val="65000"/>
              </a:schemeClr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17295" y="1654174"/>
            <a:ext cx="386297" cy="346360"/>
            <a:chOff x="2023840" y="-377671"/>
            <a:chExt cx="386297" cy="346360"/>
          </a:xfrm>
          <a:solidFill>
            <a:schemeClr val="tx1"/>
          </a:solidFill>
        </p:grpSpPr>
        <p:sp>
          <p:nvSpPr>
            <p:cNvPr id="21" name="文本框 20"/>
            <p:cNvSpPr txBox="1"/>
            <p:nvPr/>
          </p:nvSpPr>
          <p:spPr>
            <a:xfrm>
              <a:off x="2023840" y="-377671"/>
              <a:ext cx="163352" cy="346360"/>
            </a:xfrm>
            <a:custGeom>
              <a:avLst/>
              <a:gdLst/>
              <a:ahLst/>
              <a:cxnLst/>
              <a:rect l="l" t="t" r="r" b="b"/>
              <a:pathLst>
                <a:path w="163352" h="346360">
                  <a:moveTo>
                    <a:pt x="119560" y="0"/>
                  </a:moveTo>
                  <a:lnTo>
                    <a:pt x="159371" y="43792"/>
                  </a:lnTo>
                  <a:cubicBezTo>
                    <a:pt x="108943" y="80950"/>
                    <a:pt x="82402" y="126070"/>
                    <a:pt x="79748" y="179152"/>
                  </a:cubicBezTo>
                  <a:cubicBezTo>
                    <a:pt x="116906" y="179152"/>
                    <a:pt x="144774" y="179152"/>
                    <a:pt x="163352" y="179152"/>
                  </a:cubicBezTo>
                  <a:lnTo>
                    <a:pt x="163352" y="346360"/>
                  </a:lnTo>
                  <a:lnTo>
                    <a:pt x="125" y="346360"/>
                  </a:lnTo>
                  <a:lnTo>
                    <a:pt x="125" y="218963"/>
                  </a:lnTo>
                  <a:cubicBezTo>
                    <a:pt x="-2529" y="118107"/>
                    <a:pt x="37282" y="45119"/>
                    <a:pt x="11956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42807" y="-377671"/>
              <a:ext cx="167330" cy="346360"/>
            </a:xfrm>
            <a:custGeom>
              <a:avLst/>
              <a:gdLst/>
              <a:ahLst/>
              <a:cxnLst/>
              <a:rect l="l" t="t" r="r" b="b"/>
              <a:pathLst>
                <a:path w="167330" h="346360">
                  <a:moveTo>
                    <a:pt x="123537" y="0"/>
                  </a:moveTo>
                  <a:lnTo>
                    <a:pt x="163349" y="43792"/>
                  </a:lnTo>
                  <a:cubicBezTo>
                    <a:pt x="112921" y="80950"/>
                    <a:pt x="85053" y="126070"/>
                    <a:pt x="79745" y="179152"/>
                  </a:cubicBezTo>
                  <a:cubicBezTo>
                    <a:pt x="119556" y="179152"/>
                    <a:pt x="148751" y="179152"/>
                    <a:pt x="167330" y="179152"/>
                  </a:cubicBezTo>
                  <a:lnTo>
                    <a:pt x="167330" y="346360"/>
                  </a:lnTo>
                  <a:lnTo>
                    <a:pt x="121" y="346360"/>
                  </a:lnTo>
                  <a:lnTo>
                    <a:pt x="121" y="218963"/>
                  </a:lnTo>
                  <a:cubicBezTo>
                    <a:pt x="-2533" y="120761"/>
                    <a:pt x="38606" y="47774"/>
                    <a:pt x="12353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005933" y="4394001"/>
            <a:ext cx="386295" cy="346360"/>
            <a:chOff x="2533554" y="-373690"/>
            <a:chExt cx="386295" cy="346360"/>
          </a:xfrm>
          <a:solidFill>
            <a:schemeClr val="tx1"/>
          </a:solidFill>
        </p:grpSpPr>
        <p:sp>
          <p:nvSpPr>
            <p:cNvPr id="19" name="文本框 18"/>
            <p:cNvSpPr txBox="1"/>
            <p:nvPr/>
          </p:nvSpPr>
          <p:spPr>
            <a:xfrm>
              <a:off x="2533554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1" y="229580"/>
                    <a:pt x="126069" y="301240"/>
                    <a:pt x="43792" y="346360"/>
                  </a:cubicBezTo>
                  <a:lnTo>
                    <a:pt x="3981" y="306549"/>
                  </a:lnTo>
                  <a:cubicBezTo>
                    <a:pt x="57063" y="269391"/>
                    <a:pt x="83604" y="222944"/>
                    <a:pt x="83604" y="167208"/>
                  </a:cubicBezTo>
                  <a:cubicBezTo>
                    <a:pt x="49101" y="167208"/>
                    <a:pt x="21232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756498" y="-373690"/>
              <a:ext cx="163351" cy="346360"/>
            </a:xfrm>
            <a:custGeom>
              <a:avLst/>
              <a:gdLst/>
              <a:ahLst/>
              <a:cxnLst/>
              <a:rect l="l" t="t" r="r" b="b"/>
              <a:pathLst>
                <a:path w="163351" h="346360">
                  <a:moveTo>
                    <a:pt x="0" y="0"/>
                  </a:moveTo>
                  <a:lnTo>
                    <a:pt x="163227" y="0"/>
                  </a:lnTo>
                  <a:lnTo>
                    <a:pt x="163227" y="131378"/>
                  </a:lnTo>
                  <a:cubicBezTo>
                    <a:pt x="165882" y="229580"/>
                    <a:pt x="126070" y="301240"/>
                    <a:pt x="43793" y="346360"/>
                  </a:cubicBezTo>
                  <a:lnTo>
                    <a:pt x="0" y="306549"/>
                  </a:lnTo>
                  <a:cubicBezTo>
                    <a:pt x="50428" y="272045"/>
                    <a:pt x="78296" y="225599"/>
                    <a:pt x="83604" y="167208"/>
                  </a:cubicBezTo>
                  <a:cubicBezTo>
                    <a:pt x="49101" y="167208"/>
                    <a:pt x="21233" y="167208"/>
                    <a:pt x="0" y="16720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29690" y="2000250"/>
            <a:ext cx="9062085" cy="36880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80000"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/>
              <a:t>这本小说我看完后最大的收获除了文中许多精炼华丽的武打场面，还让我看到了许多风格各异、栩栩如生的江湖人物，如淳朴仁厚的郭靖，聪明伶俐的黄蓉，率性孤傲的黄药师，古灵精怪的周伯通等等。并且让我收获了许多人生哲理，当我们面对良机或一位贵人时，很多时候就恰恰缺少了郭靖当时憋足力气攀上断崖的决心，也许我们只是多出那么一步，就能受益良多。又或许当我们被怒气冲昏头脑时，很多时候就和丘处机一般下意识地选择相信自己的眼睛，不留给他人一分辩解的余地，致使结局令人痛惜。而这本小说就仿佛如人的一生，有善有恶，并不单单给读者呈现一个完全美好的世界，正如人无完人。《射雕英雄传》就是这样一部精彩的着作，是金庸的代表之作之一，确实值得一读。</a:t>
            </a:r>
            <a:endParaRPr lang="zh-CN" altLang="en-US" dirty="0" smtClean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感谢聆听</a:t>
            </a:r>
            <a:endParaRPr lang="zh-CN" altLang="en-US" sz="8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26262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dirty="0">
                <a:solidFill>
                  <a:srgbClr val="FDFDFD"/>
                </a:solidFill>
                <a:latin typeface="Kartika" panose="02020503030404060203" pitchFamily="18" charset="0"/>
                <a:ea typeface="方正姚体" panose="02010601030101010101" pitchFamily="2" charset="-122"/>
              </a:rPr>
              <a:t>BUSINESS</a:t>
            </a:r>
            <a:r>
              <a:rPr lang="en-US" altLang="zh-CN" sz="2800" dirty="0">
                <a:solidFill>
                  <a:srgbClr val="FDFDFD"/>
                </a:solidFill>
                <a:latin typeface="Kartika" panose="02020503030404060203" pitchFamily="18" charset="0"/>
                <a:ea typeface="方正姚体" panose="02010601030101010101" pitchFamily="2" charset="-122"/>
              </a:rPr>
              <a:t> </a:t>
            </a:r>
            <a:r>
              <a:rPr lang="en-US" altLang="zh-CN" dirty="0">
                <a:solidFill>
                  <a:srgbClr val="FDFDFD"/>
                </a:solidFill>
                <a:latin typeface="Kartika" panose="02020503030404060203" pitchFamily="18" charset="0"/>
                <a:ea typeface="方正姚体" panose="02010601030101010101" pitchFamily="2" charset="-122"/>
              </a:rPr>
              <a:t>PowerPoint Template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0"/>
          <p:cNvSpPr>
            <a:spLocks noChangeArrowheads="1"/>
          </p:cNvSpPr>
          <p:nvPr/>
        </p:nvSpPr>
        <p:spPr bwMode="auto">
          <a:xfrm>
            <a:off x="890211" y="377980"/>
            <a:ext cx="376110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目   录</a:t>
            </a:r>
            <a:endParaRPr lang="zh-CN" altLang="en-US" sz="8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2076" y="1686579"/>
            <a:ext cx="28416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CONCENTS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13996" y="3314560"/>
            <a:ext cx="55626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  </a:t>
            </a:r>
            <a:r>
              <a:rPr lang="en-US" altLang="zh-CN" sz="3200" dirty="0" smtClean="0">
                <a:solidFill>
                  <a:schemeClr val="bg1"/>
                </a:solidFill>
                <a:latin typeface="Impact" panose="020B0806030902050204" pitchFamily="34" charset="0"/>
              </a:rPr>
              <a:t>1.</a:t>
            </a:r>
            <a:endParaRPr lang="en-US" altLang="zh-CN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5611" y="4154155"/>
            <a:ext cx="687705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  </a:t>
            </a:r>
            <a:r>
              <a:rPr lang="en-US" altLang="zh-CN" sz="3200" dirty="0" smtClean="0">
                <a:solidFill>
                  <a:schemeClr val="bg1"/>
                </a:solidFill>
                <a:latin typeface="Impact" panose="020B0806030902050204" pitchFamily="34" charset="0"/>
              </a:rPr>
              <a:t>2.</a:t>
            </a:r>
            <a:endParaRPr lang="en-US" altLang="zh-CN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8423" y="4993750"/>
            <a:ext cx="616585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  </a:t>
            </a:r>
            <a:r>
              <a:rPr lang="en-US" altLang="zh-CN" sz="3200" dirty="0" smtClean="0">
                <a:solidFill>
                  <a:schemeClr val="bg1"/>
                </a:solidFill>
                <a:latin typeface="Impact" panose="020B0806030902050204" pitchFamily="34" charset="0"/>
              </a:rPr>
              <a:t>3.</a:t>
            </a:r>
            <a:endParaRPr lang="en-US" altLang="zh-CN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13996" y="5833345"/>
            <a:ext cx="68707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3200" dirty="0" smtClean="0">
                <a:solidFill>
                  <a:schemeClr val="bg1"/>
                </a:solidFill>
                <a:latin typeface="Impact" panose="020B0806030902050204" pitchFamily="34" charset="0"/>
              </a:rPr>
              <a:t>4.</a:t>
            </a:r>
            <a:endParaRPr lang="en-US" altLang="zh-CN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945340" y="3314560"/>
            <a:ext cx="0" cy="30565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6"/>
          <p:cNvSpPr>
            <a:spLocks noChangeArrowheads="1"/>
          </p:cNvSpPr>
          <p:nvPr/>
        </p:nvSpPr>
        <p:spPr bwMode="auto">
          <a:xfrm>
            <a:off x="4158682" y="3345803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内容简介</a:t>
            </a:r>
            <a:endParaRPr lang="en-US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19" name="文本框 17"/>
          <p:cNvSpPr>
            <a:spLocks noChangeArrowheads="1"/>
          </p:cNvSpPr>
          <p:nvPr/>
        </p:nvSpPr>
        <p:spPr bwMode="auto">
          <a:xfrm>
            <a:off x="4158682" y="4184604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作者介绍</a:t>
            </a: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20" name="文本框 18"/>
          <p:cNvSpPr>
            <a:spLocks noChangeArrowheads="1"/>
          </p:cNvSpPr>
          <p:nvPr/>
        </p:nvSpPr>
        <p:spPr bwMode="auto">
          <a:xfrm>
            <a:off x="4164775" y="5024993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人物分析</a:t>
            </a: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21" name="文本框 19"/>
          <p:cNvSpPr>
            <a:spLocks noChangeArrowheads="1"/>
          </p:cNvSpPr>
          <p:nvPr/>
        </p:nvSpPr>
        <p:spPr bwMode="auto">
          <a:xfrm>
            <a:off x="4158682" y="5863794"/>
            <a:ext cx="12553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读后感</a:t>
            </a:r>
            <a:endParaRPr lang="zh-CN" altLang="en-US" sz="28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400" dirty="0" smtClean="0">
                <a:solidFill>
                  <a:srgbClr val="FEFEFE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内容简介</a:t>
            </a:r>
            <a:endParaRPr lang="zh-CN" altLang="en-US" sz="4400" dirty="0" smtClean="0">
              <a:solidFill>
                <a:srgbClr val="FEFEFE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9600" y="633600"/>
            <a:ext cx="1807200" cy="22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380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  <a:cs typeface="+mj-cs"/>
              </a:defRPr>
            </a:lvl1pPr>
          </a:lstStyle>
          <a:p>
            <a:r>
              <a:rPr lang="en-US" altLang="zh-CN" smtClean="0"/>
              <a:t>01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95020" y="231775"/>
            <a:ext cx="3931920" cy="65595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152636"/>
                </a:solidFill>
                <a:latin typeface="楷体" panose="02010609060101010101" charset="-122"/>
                <a:ea typeface="楷体" panose="02010609060101010101" charset="-122"/>
              </a:rPr>
              <a:t>内容简介</a:t>
            </a:r>
            <a:endParaRPr lang="zh-CN" altLang="en-US" sz="4000" dirty="0">
              <a:solidFill>
                <a:srgbClr val="152636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>
          <a:xfrm>
            <a:off x="267970" y="804545"/>
            <a:ext cx="6094095" cy="597281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</a:rPr>
              <a:t>本书在艺术上显示了金庸大手笔的气度，作品以丰富的想象，瑰丽的文笔和壮阔的场面，展示了武侠世界的神奇魅力。金庸在广阔的历史背景下，充分运用文字手段，写出“东邪西毒南帝北丐中神通”的传奇故事，以笔掀惊涛的巧妙安排和细腻入微的心理描写，使武侠小说变成一种令人读之不忍释卷、回味再三、击掌叫好的艺术品。</a:t>
            </a:r>
            <a:endParaRPr lang="en-US" altLang="zh-CN" sz="2000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</a:rPr>
              <a:t>自幼家破人亡的郭靖，随母流落蒙古大漠。这傻头傻脑但有情有义的小伙子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也颇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</a:rPr>
              <a:t>有福气，他不但习得了江南六怪的绝艺、全真教马钰的内功、洪七公的降龙十八掌、双手互博之术、九阴真经等盖世武功，还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结缘了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</a:rPr>
              <a:t>古灵精怪的美女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子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</a:rPr>
              <a:t>黄蓉。</a:t>
            </a:r>
            <a:endParaRPr lang="en-US" altLang="zh-CN" sz="2000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</a:rPr>
              <a:t>这部原名《大漠英雄传》的小说是金庸小说中最广为普通大众接受、传颂的一部。其中有许多有名又奇特的人物，象东邪、西毒、南帝、北丐、中神通，还有武功灵光、脑袋不灵光的老顽童周伯通。他们有特立独行的性格、作为和人生观，让人叹为观止</a:t>
            </a:r>
            <a:r>
              <a:rPr lang="en-US" altLang="zh-CN" sz="2000" dirty="0"/>
              <a:t>。 </a:t>
            </a:r>
            <a:endParaRPr lang="en-US" altLang="zh-CN" sz="2000" dirty="0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572250" y="565785"/>
            <a:ext cx="3348990" cy="4902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65" y="2454275"/>
            <a:ext cx="2761615" cy="3905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FEFEFE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作者介绍</a:t>
            </a:r>
            <a:endParaRPr lang="zh-CN" altLang="en-US" sz="4400" dirty="0">
              <a:solidFill>
                <a:srgbClr val="FEFEFE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7012" y="695758"/>
            <a:ext cx="1806575" cy="221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150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  <a:cs typeface="+mj-cs"/>
              </a:defRPr>
            </a:lvl1pPr>
          </a:lstStyle>
          <a:p>
            <a:r>
              <a:rPr lang="en-US" altLang="zh-CN" smtClean="0"/>
              <a:t>02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90"/>
          </a:xfrm>
        </p:spPr>
        <p:txBody>
          <a:bodyPr/>
          <a:lstStyle/>
          <a:p>
            <a:r>
              <a:rPr lang="zh-CN" altLang="en-US" sz="4800" dirty="0">
                <a:latin typeface="楷体" panose="02010609060101010101" charset="-122"/>
                <a:ea typeface="楷体" panose="02010609060101010101" charset="-122"/>
              </a:rPr>
              <a:t>中国著名武侠小说作家</a:t>
            </a:r>
            <a:r>
              <a:rPr lang="en-US" altLang="zh-CN" sz="4800" dirty="0"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4800" dirty="0">
                <a:latin typeface="楷体" panose="02010609060101010101" charset="-122"/>
                <a:ea typeface="楷体" panose="02010609060101010101" charset="-122"/>
              </a:rPr>
              <a:t>金庸</a:t>
            </a:r>
            <a:endParaRPr lang="zh-CN" altLang="en-US" sz="48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5143500" y="1275715"/>
            <a:ext cx="6850380" cy="555561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金庸，本名査良镛（zhā liáng yōng，英：Louis Cha），1924年3月10号出生于浙江省海宁县。金庸是新武侠小说的代表作家之一，被普遍誉为武侠小说作家的“武林泰斗”，更有“金迷”们尊称其为“金大侠”或“查大侠”。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1944年考入重庆中央政治大学外交系。1946年秋，金庸进入上海《大公报》任国际电讯翻译。1952年调入《新晚报》编辑副刊，并写出《绝代佳人》、《兰花花》等电影剧本。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现为中国作家协会名誉副主席，《中华人民共和国香港特别行政区基本法》主要起草人之一、香港最高荣衔“大紫荆勋章” 获得者、华人作家首富。金庸著有“飞雪连天射白鹿，笑书神侠倚碧鸳”，14部脍炙人口的武侠小说。当年金庸与梁羽生订下武侠小说之约时，曾想过笔名的问题。后来决定把自己名字的“镛”字一分为二，成为“金庸”。这就成为了他的笔名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sz="half" idx="1"/>
          </p:nvPr>
        </p:nvPicPr>
        <p:blipFill>
          <a:blip r:embed="rId1"/>
          <a:srcRect l="776" t="-7354" r="-776" b="7354"/>
          <a:stretch>
            <a:fillRect/>
          </a:stretch>
        </p:blipFill>
        <p:spPr>
          <a:xfrm>
            <a:off x="1266190" y="1587500"/>
            <a:ext cx="3601085" cy="3961765"/>
          </a:xfrm>
          <a:prstGeom prst="horizontalScroll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400" dirty="0" smtClean="0">
                <a:solidFill>
                  <a:srgbClr val="FEFEFE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人物分析</a:t>
            </a:r>
            <a:endParaRPr lang="zh-CN" altLang="en-US" sz="4400" dirty="0" smtClean="0">
              <a:solidFill>
                <a:srgbClr val="FEFEFE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39600" y="633600"/>
            <a:ext cx="1807200" cy="22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1500">
                <a:solidFill>
                  <a:srgbClr val="FEFEF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姚体" panose="02010601030101010101" pitchFamily="2" charset="-122"/>
                <a:cs typeface="+mj-cs"/>
              </a:defRPr>
            </a:lvl1pPr>
          </a:lstStyle>
          <a:p>
            <a:r>
              <a:rPr lang="en-US" altLang="zh-CN" smtClean="0"/>
              <a:t>03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人物分析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zh-CN" altLang="en-US" sz="2000" dirty="0"/>
              <a:t>郭靖：郭靖从头到尾给人最深刻的印象就是"愚"，但内涵却逐渐发生变化。在性格方面由表面的有些呆、傻、蠢、木讷、不善机变逐渐演变到以不变应万变，以致人见人爱，许多武学大师都愿意教他武功，这是他习武的内在基础和优势。他对父母孝，对国家忠，对爱情贞，对朋友义，对子女爱，连杨康这样的坏蛋死了，他也耿耿于怀，将杨康的儿子，赐名"过"，字"改之"，希望杨过和他一样，然而父债何以子偿？也可见得郭靖的过分固执了。</a:t>
            </a:r>
            <a:endParaRPr lang="zh-CN" altLang="en-US" sz="20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2000" dirty="0"/>
              <a:t>黄蓉：黄蓉是桃花岛主“东邪” 黄药师与冯蘅的独生女，精通父亲传授的桃花岛武功、五行八卦阵和奇门遁甲之术。黄蓉可谓是静若处女、动如脱兔，既聪明又美丽，上得厨房下得厅堂，精通琴棋书画，为人率真执着，敢爱敢恨，在如今来讲就是所谓“女强人”了 。</a:t>
            </a:r>
            <a:endParaRPr lang="zh-CN" altLang="en-US" sz="20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2000" dirty="0"/>
              <a:t>马钰：道教支派全真道二代掌教，原名从义，字宜甫，字玄宝，号丹阳子，其原型即为历史上的全真教道士马钰。"全真七子"之首，武功高强，救危济困，行侠仗义，为人宽厚仁和。曾经传授郭靖内功金雁功，可以说是郭靖真正的启蒙恩师也是命中贵人。为人低调谦和，言行举止中颇含仙风道骨之气。从开头马钰让郭靖三日后自行上崖便传授他技艺，可以看出他懂得循循善诱，激发郭靖的意志和决心。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FEFEFE"/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读后感</a:t>
            </a:r>
            <a:endParaRPr lang="zh-CN" altLang="en-US" sz="4400" dirty="0">
              <a:solidFill>
                <a:srgbClr val="FEFEFE"/>
              </a:solidFill>
              <a:latin typeface="楷体" panose="02010609060101010101" charset="-122"/>
              <a:ea typeface="楷体" panose="02010609060101010101" charset="-122"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9600" y="633600"/>
            <a:ext cx="1946700" cy="22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15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04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07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4"/>
  <p:tag name="KSO_WM_SLIDE_INDEX" val="4"/>
  <p:tag name="KSO_WM_SLIDE_ITEM_CNT" val="0"/>
  <p:tag name="KSO_WM_SLIDE_TYPE" val="text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15"/>
  <p:tag name="KSO_WM_SLIDE_INDEX" val="15"/>
  <p:tag name="KSO_WM_SLIDE_ITEM_CNT" val="0"/>
  <p:tag name="KSO_WM_SLIDE_TYPE" val="sectionTitle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3"/>
  <p:tag name="KSO_WM_SLIDE_INDEX" val="3"/>
  <p:tag name="KSO_WM_SLIDE_ITEM_CNT" val="0"/>
  <p:tag name="KSO_WM_SLIDE_TYPE" val="text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26"/>
  <p:tag name="KSO_WM_SLIDE_INDEX" val="26"/>
  <p:tag name="KSO_WM_SLIDE_ITEM_CNT" val="0"/>
  <p:tag name="KSO_WM_SLIDE_TYPE" val="sectionTitle"/>
  <p:tag name="KSO_WM_BEAUTIFY_FLAG" val="#wm#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2"/>
  <p:tag name="KSO_WM_SLIDE_INDEX" val="2"/>
  <p:tag name="KSO_WM_SLIDE_ITEM_CNT" val="0"/>
  <p:tag name="KSO_WM_SLIDE_TYPE" val="text"/>
  <p:tag name="KSO_WM_BEAUTIFY_FLAG" val="#wm#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31"/>
  <p:tag name="KSO_WM_SLIDE_INDEX" val="31"/>
  <p:tag name="KSO_WM_SLIDE_ITEM_CNT" val="0"/>
  <p:tag name="KSO_WM_SLIDE_TYPE" val="sectionTitle"/>
  <p:tag name="KSO_WM_BEAUTIFY_FLAG" val="#wm#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23"/>
  <p:tag name="KSO_WM_SLIDE_INDEX" val="23"/>
  <p:tag name="KSO_WM_SLIDE_ITEM_CNT" val="0"/>
  <p:tag name="KSO_WM_SLIDE_TYPE" val="text"/>
  <p:tag name="KSO_WM_BEAUTIFY_FLAG" val="#wm#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41"/>
  <p:tag name="KSO_WM_SLIDE_INDEX" val="41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07"/>
</p:tagLst>
</file>

<file path=ppt/tags/tag3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TEMPLATE_THUMBS_INDEX" val="1、2、4、5、6、10、12、13、14、20、21、27、29、30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TEMPLATE_CATEGORY" val="basetag"/>
  <p:tag name="KSO_WM_TEMPLATE_INDEX" val="20163663"/>
</p:tagLst>
</file>

<file path=ppt/tags/tag5.xml><?xml version="1.0" encoding="utf-8"?>
<p:tagLst xmlns:p="http://schemas.openxmlformats.org/presentationml/2006/main">
  <p:tag name="KSO_WM_TAG_VERSION" val="1.0"/>
  <p:tag name="KSO_WM_TEMPLATE_CATEGORY" val="basetag"/>
  <p:tag name="KSO_WM_TEMPLATE_INDEX" val="20163663"/>
</p:tagLst>
</file>

<file path=ppt/tags/tag6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TEMPLATE_THUMBS_INDEX" val="1、4、7、8、10、17、18、19、20、6、21、22、24、32、33、34、35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1"/>
  <p:tag name="KSO_WM_SLIDE_INDEX" val="1"/>
  <p:tag name="KSO_WM_SLIDE_ITEM_CNT" val="0"/>
  <p:tag name="KSO_WM_SLIDE_TYPE" val="title"/>
  <p:tag name="KSO_WM_TEMPLATE_THUMBS_INDEX" val="1、5、6、7、8、9、11、14、18、24、30、32、39、41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6"/>
  <p:tag name="KSO_WM_SLIDE_INDEX" val="6"/>
  <p:tag name="KSO_WM_SLIDE_ITEM_CNT" val="0"/>
  <p:tag name="KSO_WM_SLIDE_TYPE" val="contents"/>
  <p:tag name="KSO_WM_BEAUTIFY_FLAG" val="#wm#"/>
</p:tagLst>
</file>

<file path=ppt/tags/tag9.xml><?xml version="1.0" encoding="utf-8"?>
<p:tagLst xmlns:p="http://schemas.openxmlformats.org/presentationml/2006/main">
  <p:tag name="KSO_WM_TEMPLATE_CATEGORY" val="basetag"/>
  <p:tag name="KSO_WM_TEMPLATE_INDEX" val="20163607"/>
  <p:tag name="KSO_WM_TAG_VERSION" val="1.0"/>
  <p:tag name="KSO_WM_SLIDE_ID" val="basetag20163607_7"/>
  <p:tag name="KSO_WM_SLIDE_INDEX" val="7"/>
  <p:tag name="KSO_WM_SLIDE_ITEM_CNT" val="0"/>
  <p:tag name="KSO_WM_SLIDE_TYPE" val="sectionTitle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1671</Words>
  <Application>WPS 演示</Application>
  <PresentationFormat>宽屏</PresentationFormat>
  <Paragraphs>64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35" baseType="lpstr">
      <vt:lpstr>Arial</vt:lpstr>
      <vt:lpstr>宋体</vt:lpstr>
      <vt:lpstr>Wingdings</vt:lpstr>
      <vt:lpstr>楷体</vt:lpstr>
      <vt:lpstr>Kartika</vt:lpstr>
      <vt:lpstr>方正姚体</vt:lpstr>
      <vt:lpstr>微软雅黑</vt:lpstr>
      <vt:lpstr>Impact</vt:lpstr>
      <vt:lpstr>Calibri</vt:lpstr>
      <vt:lpstr>Arial Unicode MS</vt:lpstr>
      <vt:lpstr>黑体</vt:lpstr>
      <vt:lpstr>方正兰亭超细黑简体</vt:lpstr>
      <vt:lpstr>Calibri Light</vt:lpstr>
      <vt:lpstr>华文琥珀</vt:lpstr>
      <vt:lpstr>Bireun</vt:lpstr>
      <vt:lpstr>Segoe Print</vt:lpstr>
      <vt:lpstr>仿宋</vt:lpstr>
      <vt:lpstr>新宋体</vt:lpstr>
      <vt:lpstr>Arial</vt:lpstr>
      <vt:lpstr>MS PGothic</vt:lpstr>
      <vt:lpstr>Gill Sans</vt:lpstr>
      <vt:lpstr>方正兰亭粗黑_GBK</vt:lpstr>
      <vt:lpstr>1_Office 主题</vt:lpstr>
      <vt:lpstr>2_Office 主题</vt:lpstr>
      <vt:lpstr>《射雕英雄传》</vt:lpstr>
      <vt:lpstr>PowerPoint 演示文稿</vt:lpstr>
      <vt:lpstr>PowerPoint 演示文稿</vt:lpstr>
      <vt:lpstr>内容简介</vt:lpstr>
      <vt:lpstr>PowerPoint 演示文稿</vt:lpstr>
      <vt:lpstr>在这里输入你的标题</vt:lpstr>
      <vt:lpstr>PowerPoint 演示文稿</vt:lpstr>
      <vt:lpstr>LOREM IPSUM DOLOR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</cp:revision>
  <dcterms:created xsi:type="dcterms:W3CDTF">2018-03-01T12:24:00Z</dcterms:created>
  <dcterms:modified xsi:type="dcterms:W3CDTF">2018-03-01T15:55:55Z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